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6206" r:id="rId3"/>
    <p:sldId id="6208" r:id="rId5"/>
    <p:sldId id="6176" r:id="rId6"/>
    <p:sldId id="6240" r:id="rId7"/>
    <p:sldId id="6156" r:id="rId8"/>
    <p:sldId id="6158" r:id="rId9"/>
    <p:sldId id="6159" r:id="rId10"/>
    <p:sldId id="6177" r:id="rId11"/>
    <p:sldId id="6182" r:id="rId12"/>
    <p:sldId id="6161" r:id="rId13"/>
    <p:sldId id="6162" r:id="rId14"/>
    <p:sldId id="6164" r:id="rId15"/>
    <p:sldId id="6165" r:id="rId16"/>
    <p:sldId id="6166" r:id="rId17"/>
    <p:sldId id="6167" r:id="rId18"/>
    <p:sldId id="6168" r:id="rId19"/>
    <p:sldId id="6169" r:id="rId20"/>
    <p:sldId id="6170" r:id="rId21"/>
    <p:sldId id="6171" r:id="rId22"/>
    <p:sldId id="6172" r:id="rId23"/>
    <p:sldId id="6173" r:id="rId24"/>
    <p:sldId id="6174" r:id="rId25"/>
    <p:sldId id="6178" r:id="rId26"/>
    <p:sldId id="6179" r:id="rId27"/>
    <p:sldId id="6155" r:id="rId28"/>
    <p:sldId id="6157" r:id="rId29"/>
    <p:sldId id="6235" r:id="rId30"/>
    <p:sldId id="6183" r:id="rId31"/>
    <p:sldId id="6153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1" userDrawn="1">
          <p15:clr>
            <a:srgbClr val="A4A3A4"/>
          </p15:clr>
        </p15:guide>
        <p15:guide id="2" pos="36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  <p:cmAuthor id="2" name="qingchun" initials="q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2A5"/>
    <a:srgbClr val="EFD1CC"/>
    <a:srgbClr val="F7EAE7"/>
    <a:srgbClr val="425EFD"/>
    <a:srgbClr val="6C81FB"/>
    <a:srgbClr val="93A3FC"/>
    <a:srgbClr val="FAF4E8"/>
    <a:srgbClr val="F6E7CD"/>
    <a:srgbClr val="FEFFFF"/>
    <a:srgbClr val="E8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71"/>
        <p:guide pos="3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6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1-23T10:35:07.562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如右图所示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765175"/>
            <a:ext cx="12192000" cy="1095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91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2319655"/>
            <a:ext cx="12191365" cy="150558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考试平台操作说明</a:t>
            </a:r>
            <a:endParaRPr lang="zh-CN" altLang="en-US" sz="4800" b="1" spc="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考生操作手册</a:t>
            </a:r>
            <a:endParaRPr lang="zh-CN" altLang="en-US" sz="4800" b="1" spc="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13"/>
          <p:cNvCxnSpPr>
            <a:cxnSpLocks noChangeShapeType="1"/>
          </p:cNvCxnSpPr>
          <p:nvPr/>
        </p:nvCxnSpPr>
        <p:spPr bwMode="auto">
          <a:xfrm>
            <a:off x="732155" y="4256405"/>
            <a:ext cx="1058608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二、考试平台：平台登录界面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6632" y="5743377"/>
            <a:ext cx="40970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考生账号：身份证号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3820" y="1116171"/>
            <a:ext cx="83185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考试网址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https://www.kaoshixing.com/login/account/login/585222</a:t>
            </a:r>
            <a:endParaRPr lang="zh-CN" altLang="zh-CN" sz="1800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4580" y="5774055"/>
            <a:ext cx="55372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登陆密码：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身份证号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后六位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955" y="1484630"/>
            <a:ext cx="8952865" cy="4213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二、考试平台：（考前）调试设备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9517" y="968387"/>
            <a:ext cx="9529445" cy="8744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457200" algn="l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、调试设备：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点击“调试摄像头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麦克风设备”按钮，再点击“开始调试设备”根据系统提示完成设备调试及摄像头设置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9200" y="2447605"/>
            <a:ext cx="9418320" cy="3694115"/>
            <a:chOff x="1920" y="3836"/>
            <a:chExt cx="14832" cy="5836"/>
          </a:xfrm>
        </p:grpSpPr>
        <p:pic>
          <p:nvPicPr>
            <p:cNvPr id="5" name="图片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3" r="1166" b="3629"/>
            <a:stretch>
              <a:fillRect/>
            </a:stretch>
          </p:blipFill>
          <p:spPr>
            <a:xfrm>
              <a:off x="1920" y="3836"/>
              <a:ext cx="14832" cy="5836"/>
            </a:xfrm>
            <a:prstGeom prst="rect">
              <a:avLst/>
            </a:prstGeom>
            <a:noFill/>
            <a:ln>
              <a:solidFill>
                <a:srgbClr val="EFD1CC"/>
              </a:solidFill>
            </a:ln>
          </p:spPr>
        </p:pic>
        <p:sp>
          <p:nvSpPr>
            <p:cNvPr id="2" name="矩形 1"/>
            <p:cNvSpPr/>
            <p:nvPr/>
          </p:nvSpPr>
          <p:spPr>
            <a:xfrm>
              <a:off x="7070" y="4510"/>
              <a:ext cx="452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考试规则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77317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二、考试平台：（考前）启用摄像头和麦克风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1677" y="1033766"/>
            <a:ext cx="11124883" cy="1289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启用摄像头和麦克风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TW" altLang="zh-CN" sz="1800" dirty="0">
                <a:effectLst/>
                <a:latin typeface="微软雅黑" panose="020B0503020204020204" pitchFamily="34" charset="-122"/>
                <a:cs typeface="仿宋_GB2312"/>
              </a:rPr>
              <a:t>点击“启用摄像头和麦克风”。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如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右图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所示，摄像头和麦克风检测通过，页面显示正前方摄像头实时画面。考生调整坐姿与摄像头角度，让脸部处于画面的正中间。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endParaRPr lang="zh-CN" altLang="en-US" sz="1800" b="0" dirty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6" r="1103"/>
          <a:stretch>
            <a:fillRect/>
          </a:stretch>
        </p:blipFill>
        <p:spPr bwMode="auto">
          <a:xfrm>
            <a:off x="304800" y="2287270"/>
            <a:ext cx="6018530" cy="2680970"/>
          </a:xfrm>
          <a:prstGeom prst="rect">
            <a:avLst/>
          </a:prstGeom>
          <a:noFill/>
          <a:ln>
            <a:solidFill>
              <a:srgbClr val="EFD1CC"/>
            </a:solidFill>
          </a:ln>
        </p:spPr>
      </p:pic>
      <p:pic>
        <p:nvPicPr>
          <p:cNvPr id="8" name="图片 7" descr="33333333333"/>
          <p:cNvPicPr>
            <a:picLocks noChangeAspect="1"/>
          </p:cNvPicPr>
          <p:nvPr/>
        </p:nvPicPr>
        <p:blipFill>
          <a:blip r:embed="rId2"/>
          <a:srcRect t="10999" r="1315"/>
          <a:stretch>
            <a:fillRect/>
          </a:stretch>
        </p:blipFill>
        <p:spPr>
          <a:xfrm>
            <a:off x="5953760" y="2317750"/>
            <a:ext cx="5882640" cy="2650490"/>
          </a:xfrm>
          <a:prstGeom prst="rect">
            <a:avLst/>
          </a:prstGeom>
          <a:ln>
            <a:solidFill>
              <a:srgbClr val="EFD1CC"/>
            </a:solidFill>
          </a:ln>
        </p:spPr>
      </p:pic>
      <p:cxnSp>
        <p:nvCxnSpPr>
          <p:cNvPr id="3" name="直接箭头连接符 2"/>
          <p:cNvCxnSpPr/>
          <p:nvPr/>
        </p:nvCxnSpPr>
        <p:spPr>
          <a:xfrm flipH="1" flipV="1">
            <a:off x="4439920" y="3881120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7782560" y="3881120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10058083" y="3667760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764032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二、考试平台：（考前）电脑端录屏功能调试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2680" y="1079397"/>
            <a:ext cx="10246360" cy="87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3.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电脑端录屏功能</a:t>
            </a:r>
            <a:r>
              <a:rPr lang="zh-CN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调试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仿宋_GB2312"/>
                <a:cs typeface="仿宋_GB2312"/>
              </a:rPr>
              <a:t>点击“启动屏幕录制”按钮。在弹出的“共享屏幕”窗口中，选择“整个屏幕”窗口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仿宋_GB2312"/>
                <a:cs typeface="仿宋_GB2312"/>
              </a:rPr>
              <a:t>分享。此时，系统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仿宋_GB2312"/>
                <a:cs typeface="仿宋_GB2312"/>
              </a:rPr>
              <a:t>实时共享电脑屏幕画面，录屏功能检测通过。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444444444444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2486344"/>
            <a:ext cx="5488940" cy="2510790"/>
          </a:xfrm>
          <a:prstGeom prst="rect">
            <a:avLst/>
          </a:prstGeom>
          <a:noFill/>
          <a:ln>
            <a:solidFill>
              <a:srgbClr val="EFD1CC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23940" y="2486712"/>
            <a:ext cx="5488940" cy="2282190"/>
          </a:xfrm>
          <a:prstGeom prst="rect">
            <a:avLst/>
          </a:prstGeom>
          <a:noFill/>
          <a:ln>
            <a:solidFill>
              <a:srgbClr val="EFD1CC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 flipH="1" flipV="1">
            <a:off x="7884160" y="4348480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39" y="132080"/>
            <a:ext cx="7404735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二、考试平台：（考前）手机端副摄像头调试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625" y="1059963"/>
            <a:ext cx="10950923" cy="87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4.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手机端副摄像头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cs typeface="仿宋_GB2312"/>
              </a:rPr>
              <a:t>调试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：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仿宋_GB2312"/>
              </a:rPr>
              <a:t>拿出手机，</a:t>
            </a:r>
            <a:r>
              <a:rPr lang="zh-TW" altLang="zh-CN" sz="1800" kern="100" dirty="0">
                <a:effectLst/>
                <a:latin typeface="微软雅黑" panose="020B0503020204020204" pitchFamily="34" charset="-122"/>
                <a:cs typeface="仿宋_GB2312"/>
              </a:rPr>
              <a:t>使用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手机微信扫描屏幕二维码，并在手机上点击确认，电脑屏幕可以看到手机实时画面，系统检测通过。并把手机架设在身后45°右方1.5米到3米处。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5460" y="2021522"/>
            <a:ext cx="5064760" cy="2317115"/>
          </a:xfrm>
          <a:prstGeom prst="rect">
            <a:avLst/>
          </a:prstGeom>
          <a:noFill/>
          <a:ln>
            <a:solidFill>
              <a:srgbClr val="4F81BD">
                <a:lumMod val="75000"/>
              </a:srgb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8247" y="2021840"/>
            <a:ext cx="1812925" cy="2651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3471227" y="3428365"/>
            <a:ext cx="1323975" cy="635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图片 10" descr="图形用户界面, 应用程序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0873"/>
          <a:stretch>
            <a:fillRect/>
          </a:stretch>
        </p:blipFill>
        <p:spPr>
          <a:xfrm>
            <a:off x="5857240" y="2021522"/>
            <a:ext cx="5522308" cy="2651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0180" y="4858385"/>
            <a:ext cx="3181985" cy="1465580"/>
          </a:xfrm>
          <a:prstGeom prst="rect">
            <a:avLst/>
          </a:prstGeom>
          <a:noFill/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6969124" y="4064851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8717280" y="2860573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5711046" y="5550416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二、考试平台：（考前）调试设备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" y="1105218"/>
            <a:ext cx="7322484" cy="4904740"/>
          </a:xfrm>
          <a:prstGeom prst="rect">
            <a:avLst/>
          </a:prstGeom>
          <a:ln>
            <a:solidFill>
              <a:srgbClr val="EFD1CC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7911764" y="2549288"/>
            <a:ext cx="3857961" cy="129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TW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此时，如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右</a:t>
            </a:r>
            <a:r>
              <a:rPr lang="zh-TW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图所示，所有设备调测完成，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环境布置完成，</a:t>
            </a:r>
            <a:r>
              <a:rPr lang="zh-TW" altLang="zh-CN" sz="1800" b="1" u="sng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点击“返回答题入口”按钮，准备考试。</a:t>
            </a:r>
            <a:endParaRPr lang="zh-CN" altLang="zh-CN" sz="1200" b="1" u="sng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46547" y="1014531"/>
            <a:ext cx="10298906" cy="87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楷体_GB2312"/>
              </a:rPr>
              <a:t>1.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楷体_GB2312"/>
              </a:rPr>
              <a:t>进入考试主页面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设备测试完毕，进入正式考试环节</a:t>
            </a:r>
            <a:r>
              <a:rPr lang="zh-TW" altLang="zh-CN" sz="1800" kern="100" dirty="0">
                <a:effectLst/>
                <a:latin typeface="微软雅黑" panose="020B0503020204020204" pitchFamily="34" charset="-122"/>
                <a:cs typeface="仿宋_GB2312"/>
              </a:rPr>
              <a:t>。首先阅读考试须知，并在弹出的界面勾选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cs typeface="仿宋_GB2312"/>
              </a:rPr>
              <a:t>、</a:t>
            </a:r>
            <a:r>
              <a:rPr lang="zh-TW" altLang="zh-CN" sz="1800" kern="100" dirty="0">
                <a:effectLst/>
                <a:latin typeface="微软雅黑" panose="020B0503020204020204" pitchFamily="34" charset="-122"/>
                <a:cs typeface="仿宋_GB2312"/>
              </a:rPr>
              <a:t>“我已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cs typeface="仿宋_GB2312"/>
              </a:rPr>
              <a:t>阅读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上述说明</a:t>
            </a:r>
            <a:r>
              <a:rPr lang="zh-TW" altLang="zh-CN" sz="1800" kern="100" dirty="0">
                <a:effectLst/>
                <a:latin typeface="微软雅黑" panose="020B0503020204020204" pitchFamily="34" charset="-122"/>
                <a:cs typeface="仿宋_GB2312"/>
              </a:rPr>
              <a:t>” “我已完成设备调试”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，点击下方“身份核验”按钮。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840" y="132080"/>
            <a:ext cx="76809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二、考试平台：（正式考试）进入考试主页面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05585" y="2258060"/>
            <a:ext cx="8783955" cy="3874770"/>
            <a:chOff x="2347" y="4101"/>
            <a:chExt cx="13715" cy="5709"/>
          </a:xfrm>
        </p:grpSpPr>
        <p:pic>
          <p:nvPicPr>
            <p:cNvPr id="8" name="图片 7" descr="1010101010101"/>
            <p:cNvPicPr>
              <a:picLocks noChangeAspect="1"/>
            </p:cNvPicPr>
            <p:nvPr/>
          </p:nvPicPr>
          <p:blipFill>
            <a:blip r:embed="rId1"/>
            <a:srcRect t="10657" r="1790"/>
            <a:stretch>
              <a:fillRect/>
            </a:stretch>
          </p:blipFill>
          <p:spPr>
            <a:xfrm>
              <a:off x="2347" y="4101"/>
              <a:ext cx="13715" cy="570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cxnSp>
          <p:nvCxnSpPr>
            <p:cNvPr id="6" name="直接箭头连接符 5"/>
            <p:cNvCxnSpPr/>
            <p:nvPr/>
          </p:nvCxnSpPr>
          <p:spPr>
            <a:xfrm flipH="1">
              <a:off x="10400" y="7920"/>
              <a:ext cx="608" cy="59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6896" y="7008"/>
              <a:ext cx="608" cy="59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7070" y="4510"/>
              <a:ext cx="452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考试规则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3840" y="132080"/>
            <a:ext cx="76809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二、考试平台：（正式考试）填写考生信息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9608" y="1105498"/>
            <a:ext cx="9492784" cy="397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2.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填写考生信息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填写考生“真实姓名”、“身份证号”，填写完成后点击“下一步”。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49375" y="1957705"/>
            <a:ext cx="9493250" cy="4180205"/>
            <a:chOff x="2126" y="3283"/>
            <a:chExt cx="14864" cy="614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rcRect t="10161" r="569"/>
            <a:stretch>
              <a:fillRect/>
            </a:stretch>
          </p:blipFill>
          <p:spPr>
            <a:xfrm>
              <a:off x="2126" y="3283"/>
              <a:ext cx="14864" cy="614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sp>
          <p:nvSpPr>
            <p:cNvPr id="2" name="矩形 1"/>
            <p:cNvSpPr/>
            <p:nvPr/>
          </p:nvSpPr>
          <p:spPr>
            <a:xfrm>
              <a:off x="6613" y="3476"/>
              <a:ext cx="589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3101" y="1946558"/>
            <a:ext cx="4993005" cy="2170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1" y="1946559"/>
            <a:ext cx="4993005" cy="22307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43840" y="132080"/>
            <a:ext cx="76809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二、考试平台：（正式考试）核验身份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1" y="1016247"/>
            <a:ext cx="11417300" cy="73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ts val="2600"/>
              </a:lnSpc>
            </a:pPr>
            <a:r>
              <a:rPr lang="en-US" altLang="zh-TW" b="1" kern="100" dirty="0">
                <a:solidFill>
                  <a:srgbClr val="C00000"/>
                </a:solidFill>
                <a:latin typeface="微软雅黑" panose="020B0503020204020204" pitchFamily="34" charset="-122"/>
              </a:rPr>
              <a:t>3.</a:t>
            </a:r>
            <a:r>
              <a:rPr lang="zh-TW" altLang="en-US" b="1" kern="100" dirty="0">
                <a:solidFill>
                  <a:srgbClr val="C00000"/>
                </a:solidFill>
                <a:latin typeface="微软雅黑" panose="020B0503020204020204" pitchFamily="34" charset="-122"/>
              </a:rPr>
              <a:t>核</a:t>
            </a:r>
            <a:r>
              <a:rPr lang="zh-TW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验身份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点击 “开始拍照”，完成人脸照片采集，开启身份动态核验功能，实时与公安数据库保持人脸识别。</a:t>
            </a:r>
            <a:r>
              <a:rPr lang="zh-TW" altLang="zh-CN" sz="18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验证成功后点击“开始”按钮，开始正式考试答题。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02343" y="4221480"/>
            <a:ext cx="4655185" cy="21297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 （正式考试）如遇身份核验失败，怎么办？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8155" y="1052194"/>
            <a:ext cx="5177790" cy="218186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35713" y="1052194"/>
            <a:ext cx="4811395" cy="218630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58684" y="3791377"/>
            <a:ext cx="4331335" cy="206565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26842" y="3238501"/>
            <a:ext cx="5797708" cy="421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ts val="2800"/>
              </a:lnSpc>
            </a:pPr>
            <a:r>
              <a:rPr lang="zh-TW" altLang="zh-CN" sz="16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第一步：</a:t>
            </a:r>
            <a:r>
              <a:rPr lang="zh-TW" altLang="zh-CN" sz="16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提示失败原因，点击“申请人工审核”按钮。</a:t>
            </a:r>
            <a:endParaRPr lang="zh-CN" altLang="zh-CN" sz="11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32954" y="3269888"/>
            <a:ext cx="6224586" cy="415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ts val="2800"/>
              </a:lnSpc>
            </a:pPr>
            <a:r>
              <a:rPr lang="zh-TW" altLang="zh-CN" sz="16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第二步：</a:t>
            </a:r>
            <a:r>
              <a:rPr lang="zh-TW" altLang="zh-CN" sz="16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申请人工审核，上传身份证照片，上传个人实时画面。</a:t>
            </a:r>
            <a:endParaRPr lang="zh-CN" altLang="zh-CN" sz="11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9687" y="5878065"/>
            <a:ext cx="9229725" cy="410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ts val="2800"/>
              </a:lnSpc>
            </a:pPr>
            <a:r>
              <a:rPr lang="zh-TW" altLang="zh-CN" sz="16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第三步：</a:t>
            </a:r>
            <a:r>
              <a:rPr lang="zh-TW" altLang="zh-CN" sz="16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等待审核结果，后台监考老师线上核验身份。验证成功，系统会自动跳转至考试页面。</a:t>
            </a:r>
            <a:endParaRPr lang="zh-CN" altLang="zh-CN" sz="11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8" name="直接连接符 13"/>
          <p:cNvCxnSpPr>
            <a:cxnSpLocks noChangeShapeType="1"/>
          </p:cNvCxnSpPr>
          <p:nvPr/>
        </p:nvCxnSpPr>
        <p:spPr bwMode="auto">
          <a:xfrm>
            <a:off x="0" y="872067"/>
            <a:ext cx="121920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</a:ln>
        </p:spPr>
      </p:cxnSp>
      <p:grpSp>
        <p:nvGrpSpPr>
          <p:cNvPr id="19" name="组合 46"/>
          <p:cNvGrpSpPr/>
          <p:nvPr/>
        </p:nvGrpSpPr>
        <p:grpSpPr bwMode="auto">
          <a:xfrm>
            <a:off x="2" y="283635"/>
            <a:ext cx="2256367" cy="531284"/>
            <a:chOff x="0" y="284389"/>
            <a:chExt cx="1692275" cy="529772"/>
          </a:xfrm>
        </p:grpSpPr>
        <p:sp>
          <p:nvSpPr>
            <p:cNvPr id="20" name="矩形 19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考试</a:t>
              </a: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流程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63951" y="2319454"/>
            <a:ext cx="5464098" cy="15054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考试流程</a:t>
            </a:r>
            <a:endParaRPr lang="zh-CN" altLang="en-US" sz="4800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2918" y="1042124"/>
            <a:ext cx="11565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TW" sz="18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4.</a:t>
            </a:r>
            <a:r>
              <a:rPr lang="zh-TW" altLang="zh-CN" sz="18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进入试题页面</a:t>
            </a:r>
            <a:r>
              <a:rPr lang="zh-CN" altLang="en-US" sz="18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：</a:t>
            </a:r>
            <a:r>
              <a:rPr lang="zh-TW" altLang="zh-CN" sz="18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完成身份信息核验后，点击“我已阅读指引，开始授权”，在弹出的页面选择“整个屏幕”选项，完成屏幕实时共享，进入正式考试页面。请确保左上角实时画面正常，若黑屏，请参照调试设备步骤重新完成调测。请选择安静环境考试，关闭电脑端所有与考试无关的软件，避免意外干扰和软件弹窗影响考试。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r="1084"/>
          <a:stretch>
            <a:fillRect/>
          </a:stretch>
        </p:blipFill>
        <p:spPr>
          <a:xfrm>
            <a:off x="1408917" y="2048112"/>
            <a:ext cx="8629015" cy="39509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 （正式考试）</a:t>
            </a:r>
            <a:r>
              <a:rPr lang="zh-TW" altLang="zh-CN" sz="2800" b="1" dirty="0">
                <a:solidFill>
                  <a:srgbClr val="C00000"/>
                </a:solidFill>
                <a:effectLst/>
                <a:ea typeface="仿宋_GB2312"/>
                <a:cs typeface="仿宋_GB2312"/>
              </a:rPr>
              <a:t>进入试题页面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2919" y="918299"/>
            <a:ext cx="10898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/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5.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开始作答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左上角监控画面正常即可开始考试。答题期间，考生需始终保持脸部处于电脑、手机摄像头监控范围内，考试现场参见下图。离开考试、遮挡脸部、多人入镜、左顾右盼、接打电话、切换屏幕等作弊或违规行为将被系统记录，并通过后台人工智能识别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+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人工判定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，超过规定次数等将被系统强制交卷。</a:t>
            </a:r>
            <a:endParaRPr lang="zh-CN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 （正式考试）</a:t>
            </a:r>
            <a:r>
              <a:rPr lang="zh-CN" altLang="en-US" sz="2800" b="1" dirty="0">
                <a:solidFill>
                  <a:srgbClr val="C00000"/>
                </a:solidFill>
                <a:effectLst/>
                <a:ea typeface="仿宋_GB2312"/>
                <a:cs typeface="仿宋_GB2312"/>
              </a:rPr>
              <a:t>开始作答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666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1195" y="2109470"/>
            <a:ext cx="7568565" cy="42494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 （正式考试）</a:t>
            </a:r>
            <a:r>
              <a:rPr lang="zh-CN" altLang="en-US" sz="2800" b="1" dirty="0">
                <a:solidFill>
                  <a:srgbClr val="C00000"/>
                </a:solidFill>
                <a:effectLst/>
                <a:ea typeface="仿宋_GB2312"/>
                <a:cs typeface="仿宋_GB2312"/>
              </a:rPr>
              <a:t>结束考试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2247" y="1205666"/>
            <a:ext cx="10356056" cy="87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楷体_GB2312"/>
              </a:rPr>
              <a:t>6.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楷体_GB2312"/>
              </a:rPr>
              <a:t>结束考试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/>
              </a:rPr>
              <a:t>答题完毕后，点击“提交试卷”按钮，在弹出的对话框中点击“确认”按钮。系统提示交卷成功，完成考试全部流程。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officeArt objec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8152" y="2410777"/>
            <a:ext cx="5257800" cy="2952115"/>
          </a:xfrm>
          <a:prstGeom prst="rect">
            <a:avLst/>
          </a:prstGeom>
          <a:ln w="12700" cap="flat">
            <a:solidFill>
              <a:srgbClr val="C00000"/>
            </a:solidFill>
            <a:miter lim="400000"/>
            <a:headEnd/>
            <a:tailEnd/>
          </a:ln>
          <a:effectLst/>
        </p:spPr>
      </p:pic>
      <p:pic>
        <p:nvPicPr>
          <p:cNvPr id="8" name="图片 7" descr="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2410460"/>
            <a:ext cx="5657215" cy="29591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17069" y="2452508"/>
            <a:ext cx="62245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三</a:t>
            </a: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、考生守则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三、考生守则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考试异常行为判定细则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129" y="936952"/>
            <a:ext cx="3822700" cy="541718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990" y="936951"/>
            <a:ext cx="3866515" cy="541718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91030" y="2319655"/>
            <a:ext cx="8879840" cy="1505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常见问题解答</a:t>
            </a:r>
            <a:r>
              <a:rPr lang="en-US" altLang="zh-CN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重点说明</a:t>
            </a:r>
            <a:endParaRPr lang="zh-CN" altLang="en-US" sz="4800" b="1" spc="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重点说明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240" y="1761540"/>
            <a:ext cx="1014476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 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939800" y="3014506"/>
            <a:ext cx="99822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2. 模拟</a:t>
            </a:r>
            <a:r>
              <a:rPr sz="2400" b="1" dirty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测试以后，考场及考试环境、网络环境和硬件设备，尽量不要进行更改</a:t>
            </a:r>
            <a:endParaRPr sz="2400" b="1" dirty="0">
              <a:solidFill>
                <a:srgbClr val="C00000"/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常见问题解答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240" y="1761540"/>
            <a:ext cx="1014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</a:rPr>
              <a:t>问：PC中途退出（断网之类的）、手机端中途退出（电话进来、没电之类的），怎么重新进入？</a:t>
            </a:r>
            <a:endParaRPr lang="en-US" altLang="zh-CN" dirty="0"/>
          </a:p>
          <a:p>
            <a:r>
              <a:rPr lang="zh-CN" altLang="en-US" b="1" dirty="0"/>
              <a:t>答：</a:t>
            </a:r>
            <a:r>
              <a:rPr lang="zh-CN" altLang="en-US" dirty="0"/>
              <a:t>电话进入只要不接听，系统不会中断，请保持手机电量充足或者插上充电宝，</a:t>
            </a:r>
            <a:endParaRPr lang="en-US" altLang="zh-CN" dirty="0"/>
          </a:p>
          <a:p>
            <a:r>
              <a:rPr lang="zh-CN" altLang="en-US" dirty="0"/>
              <a:t>如果因为网络掉线，拿出手机快速扫描屏幕二维码，就可以继续作答。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77240" y="3422176"/>
            <a:ext cx="9982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</a:rPr>
              <a:t>问：开考后多久能交卷?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  <a:p>
            <a:r>
              <a:rPr lang="zh-CN" altLang="en-US" b="1" dirty="0"/>
              <a:t>答：</a:t>
            </a:r>
            <a:r>
              <a:rPr lang="zh-CN" altLang="en-US" dirty="0"/>
              <a:t>本场考试</a:t>
            </a:r>
            <a:r>
              <a:rPr lang="zh-CN" altLang="en-US" dirty="0"/>
              <a:t>不可提交试卷。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77240" y="4803894"/>
            <a:ext cx="842772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问：开考后才能验证登录，还是验证登录后还再等待开考？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/>
              <a:t>答：</a:t>
            </a:r>
            <a:r>
              <a:rPr lang="zh-CN" altLang="en-US" dirty="0"/>
              <a:t>考试都有</a:t>
            </a:r>
            <a:r>
              <a:rPr lang="en-US" altLang="zh-CN" dirty="0"/>
              <a:t>30</a:t>
            </a:r>
            <a:r>
              <a:rPr lang="zh-CN" altLang="en-US" dirty="0"/>
              <a:t>分钟提前调测系统的时间。考试时间开始，方可作答。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280" y="1095494"/>
            <a:ext cx="109575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常见问题解答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6280" y="1806079"/>
            <a:ext cx="10957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问：考试过程中网络中断了怎么办？</a:t>
            </a:r>
            <a:r>
              <a:rPr lang="en-US" altLang="zh-CN" b="1" dirty="0">
                <a:solidFill>
                  <a:srgbClr val="C00000"/>
                </a:solidFill>
              </a:rPr>
              <a:t>PC</a:t>
            </a:r>
            <a:r>
              <a:rPr lang="zh-CN" altLang="en-US" b="1" dirty="0">
                <a:solidFill>
                  <a:srgbClr val="C00000"/>
                </a:solidFill>
              </a:rPr>
              <a:t>突发故障怎么办？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/>
              <a:t>答：</a:t>
            </a:r>
            <a:r>
              <a:rPr lang="zh-CN" altLang="en-US" dirty="0"/>
              <a:t>考试系统实时保存答案，请考生重新进入系统，重新调整网络。成绩不影响。</a:t>
            </a:r>
            <a:endParaRPr lang="en-US" altLang="zh-CN" dirty="0"/>
          </a:p>
          <a:p>
            <a:r>
              <a:rPr lang="zh-CN" altLang="en-US" dirty="0"/>
              <a:t>要求考生考前检查好设备运行情况，设置好网络，如果中途断网超过</a:t>
            </a:r>
            <a:r>
              <a:rPr lang="en-US" altLang="zh-CN" dirty="0"/>
              <a:t>5</a:t>
            </a:r>
            <a:r>
              <a:rPr lang="zh-CN" altLang="en-US" dirty="0"/>
              <a:t>分钟系统会强制交卷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716280" y="3379649"/>
            <a:ext cx="10957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问：异常次数？ 和 切屏次数？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/>
              <a:t>答：</a:t>
            </a:r>
            <a:r>
              <a:rPr lang="zh-CN" altLang="en-US" dirty="0"/>
              <a:t>异常次数</a:t>
            </a:r>
            <a:r>
              <a:rPr lang="en-US" altLang="zh-CN" dirty="0"/>
              <a:t>10</a:t>
            </a:r>
            <a:r>
              <a:rPr lang="zh-CN" altLang="en-US" dirty="0"/>
              <a:t>次，切屏次数</a:t>
            </a:r>
            <a:r>
              <a:rPr lang="en-US" altLang="zh-CN" dirty="0"/>
              <a:t>10</a:t>
            </a:r>
            <a:r>
              <a:rPr lang="zh-CN" altLang="en-US" dirty="0"/>
              <a:t>次，第</a:t>
            </a:r>
            <a:r>
              <a:rPr lang="en-US" altLang="zh-CN" dirty="0"/>
              <a:t>11</a:t>
            </a:r>
            <a:r>
              <a:rPr lang="zh-CN" altLang="en-US" dirty="0"/>
              <a:t>次将强制交卷。</a:t>
            </a: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716280" y="4558984"/>
            <a:ext cx="6228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问：考试前电脑有哪些软件是要关闭的？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/>
              <a:t>答：</a:t>
            </a:r>
            <a:r>
              <a:rPr lang="zh-CN" altLang="en-US" dirty="0"/>
              <a:t>关闭电脑内所有易弹窗、弹框等所有与考试无关的软件</a:t>
            </a:r>
            <a:endParaRPr lang="en-US" altLang="zh-CN" dirty="0"/>
          </a:p>
          <a:p>
            <a:r>
              <a:rPr lang="zh-CN" altLang="en-US" dirty="0"/>
              <a:t>切记退出远程协助之类的软件，系统会自动检测驻留进程。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0" y="2031779"/>
            <a:ext cx="8904514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</a:t>
            </a:r>
            <a:endParaRPr kumimoji="0" lang="en-US" altLang="zh-CN" sz="6000" b="1" i="0" u="none" strike="noStrike" kern="1200" cap="none" spc="6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祝各考生取得好成绩！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17069" y="2452508"/>
            <a:ext cx="62245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一、考前</a:t>
            </a: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准备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一、考前须知：网址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923289" y="961830"/>
            <a:ext cx="10345951" cy="470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</a:rPr>
              <a:t>考试登录链接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https://www.kaoshixing.com/login/account/login/585222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br>
              <a:rPr lang="zh-CN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2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模拟考试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正式考试都是这个链接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180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</a:rPr>
              <a:t>登录账号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：本人身份证号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180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</a:rPr>
              <a:t>登录密码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身份证号后六位</a:t>
            </a:r>
            <a:endParaRPr lang="zh-CN" altLang="en-US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如有问题请及时反馈。紧急问题联系技术老师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邸老师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电话：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13141227433</a:t>
            </a:r>
            <a:endParaRPr lang="en-US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180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</a:rPr>
              <a:t>考试时间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如下：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模拟考试（测试设备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没问题，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可以看到试卷页面，考生可以交卷退出）</a:t>
            </a:r>
            <a:b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</a:t>
            </a:r>
            <a:endParaRPr lang="zh-CN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endParaRPr lang="en-US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23290" y="4760595"/>
          <a:ext cx="10071100" cy="1596390"/>
        </p:xfrm>
        <a:graphic>
          <a:graphicData uri="http://schemas.openxmlformats.org/drawingml/2006/table">
            <a:tbl>
              <a:tblPr firstRow="1" firstCol="1" bandRow="1"/>
              <a:tblGrid>
                <a:gridCol w="949960"/>
                <a:gridCol w="3101975"/>
                <a:gridCol w="3183890"/>
                <a:gridCol w="2835275"/>
              </a:tblGrid>
              <a:tr h="532130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10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序号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10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考试科目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zh-CN" sz="1600" b="1" kern="10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考试时间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cPr/>
                </a:tc>
              </a:tr>
              <a:tr h="532130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sz="1600" b="1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561340" algn="l" latinLnBrk="1"/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正式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考试：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身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份核验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29</a:t>
                      </a:r>
                      <a:r>
                        <a:rPr 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日（周二）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上午</a:t>
                      </a:r>
                      <a:r>
                        <a:rPr lang="en-US" alt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:30-9:00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 latinLnBrk="1"/>
                      <a:r>
                        <a:rPr lang="zh-CN" altLang="en-US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【</a:t>
                      </a:r>
                      <a:r>
                        <a:rPr lang="en-US" alt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8:30</a:t>
                      </a:r>
                      <a:r>
                        <a:rPr lang="zh-CN" altLang="en-US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身份核验】</a:t>
                      </a:r>
                      <a:r>
                        <a:rPr lang="en-US" alt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</a:t>
                      </a:r>
                      <a:r>
                        <a:rPr lang="zh-CN" altLang="en-US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考试迟到无法进入（请考生</a:t>
                      </a:r>
                      <a:r>
                        <a:rPr lang="en-US" alt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</a:t>
                      </a:r>
                      <a:r>
                        <a:rPr lang="zh-CN" altLang="en-US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点前准时进入</a:t>
                      </a:r>
                      <a:r>
                        <a:rPr lang="zh-CN" altLang="en-US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系统）</a:t>
                      </a:r>
                      <a:endParaRPr lang="zh-CN" altLang="en-US" sz="16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561340" algn="l" latinLnBrk="1"/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正式考试：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线上考试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29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日（周二）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上午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:00-11:00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【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120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分钟】</a:t>
                      </a:r>
                      <a:endParaRPr lang="zh-CN" altLang="en-US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94080" y="3624580"/>
          <a:ext cx="10100310" cy="1136015"/>
        </p:xfrm>
        <a:graphic>
          <a:graphicData uri="http://schemas.openxmlformats.org/drawingml/2006/table">
            <a:tbl>
              <a:tblPr firstRow="1" firstCol="1" bandRow="1"/>
              <a:tblGrid>
                <a:gridCol w="1129665"/>
                <a:gridCol w="3051175"/>
                <a:gridCol w="3131185"/>
                <a:gridCol w="2788285"/>
              </a:tblGrid>
              <a:tr h="534670">
                <a:tc>
                  <a:txBody>
                    <a:bodyPr/>
                    <a:p>
                      <a:pPr algn="ctr"/>
                      <a:r>
                        <a:rPr lang="zh-CN" sz="1600" b="1" kern="10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序号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gridSpan="2">
                  <a:txBody>
                    <a:bodyPr/>
                    <a:p>
                      <a:pPr algn="ctr" latinLnBrk="1"/>
                      <a:r>
                        <a:rPr lang="zh-CN" sz="1600" b="1" kern="10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测试时间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cPr/>
                </a:tc>
              </a:tr>
              <a:tr h="601345">
                <a:tc>
                  <a:txBody>
                    <a:bodyPr/>
                    <a:p>
                      <a:pPr algn="ctr" latinLnBrk="1"/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sz="1600" b="1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561340" algn="l" latinLnBrk="1"/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模拟考试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调试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设备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latinLnBrk="1"/>
                      <a:r>
                        <a:rPr lang="en-US" alt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28</a:t>
                      </a:r>
                      <a:r>
                        <a:rPr lang="zh-CN" altLang="en-US" sz="16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日（周一）</a:t>
                      </a:r>
                      <a:endParaRPr lang="en-US" altLang="zh-CN" sz="16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latinLnBrk="1"/>
                      <a:r>
                        <a:rPr lang="en-US" alt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8:00-20:00</a:t>
                      </a:r>
                      <a:endParaRPr lang="en-US" altLang="zh-CN" sz="16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一、考前须知：考试形式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067" y="1338645"/>
            <a:ext cx="5131032" cy="4559804"/>
          </a:xfrm>
          <a:prstGeom prst="rect">
            <a:avLst/>
          </a:prstGeom>
          <a:ln>
            <a:solidFill>
              <a:srgbClr val="EFD1CC"/>
            </a:solidFill>
          </a:ln>
        </p:spPr>
      </p:pic>
      <p:sp>
        <p:nvSpPr>
          <p:cNvPr id="9" name="矩形 8"/>
          <p:cNvSpPr/>
          <p:nvPr/>
        </p:nvSpPr>
        <p:spPr>
          <a:xfrm>
            <a:off x="831900" y="2320961"/>
            <a:ext cx="3744913" cy="902962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5378" y="3425612"/>
            <a:ext cx="3744913" cy="902962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3957" y="4995487"/>
            <a:ext cx="3744913" cy="902962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4536" y="143314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1</a:t>
            </a:r>
            <a:endParaRPr lang="zh-CN" altLang="en-US" sz="2000" dirty="0"/>
          </a:p>
        </p:txBody>
      </p:sp>
      <p:sp>
        <p:nvSpPr>
          <p:cNvPr id="16" name="椭圆 15"/>
          <p:cNvSpPr/>
          <p:nvPr/>
        </p:nvSpPr>
        <p:spPr>
          <a:xfrm>
            <a:off x="694401" y="2490322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2</a:t>
            </a:r>
            <a:endParaRPr lang="zh-CN" altLang="en-US" sz="2000" dirty="0"/>
          </a:p>
        </p:txBody>
      </p:sp>
      <p:sp>
        <p:nvSpPr>
          <p:cNvPr id="19" name="椭圆 18"/>
          <p:cNvSpPr/>
          <p:nvPr/>
        </p:nvSpPr>
        <p:spPr>
          <a:xfrm>
            <a:off x="681109" y="3698175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3</a:t>
            </a:r>
            <a:endParaRPr lang="zh-CN" altLang="en-US" sz="2000" dirty="0"/>
          </a:p>
        </p:txBody>
      </p:sp>
      <p:sp>
        <p:nvSpPr>
          <p:cNvPr id="22" name="椭圆 21"/>
          <p:cNvSpPr/>
          <p:nvPr/>
        </p:nvSpPr>
        <p:spPr>
          <a:xfrm>
            <a:off x="709932" y="49125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4</a:t>
            </a:r>
            <a:endParaRPr lang="zh-CN" altLang="en-US" sz="2000" dirty="0"/>
          </a:p>
        </p:txBody>
      </p:sp>
      <p:sp>
        <p:nvSpPr>
          <p:cNvPr id="28" name="矩形 27"/>
          <p:cNvSpPr/>
          <p:nvPr/>
        </p:nvSpPr>
        <p:spPr>
          <a:xfrm>
            <a:off x="1069932" y="1653616"/>
            <a:ext cx="3848735" cy="902970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88429" y="1413006"/>
            <a:ext cx="249299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答题前人脸身份核验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88429" y="1773006"/>
            <a:ext cx="326243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智能刷脸进入考试，验证考生身份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人脸数据来自公安数据库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90252" y="2402171"/>
            <a:ext cx="3849370" cy="1043940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104755" y="2480390"/>
            <a:ext cx="3005951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答题时实时人脸对比监测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97048" y="2849841"/>
            <a:ext cx="408813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答题过程自动抓拍，AI人脸识别，异常次数过多将被强制交卷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17468" y="3771391"/>
            <a:ext cx="3867150" cy="1080135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18550" y="3688630"/>
            <a:ext cx="249299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四路数据流在线监考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34385" y="4063019"/>
            <a:ext cx="4275561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PC端摄像头、手机副摄像头、PC端桌面录屏，防远程监控，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智能监考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人工监考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7692" y="5202806"/>
            <a:ext cx="3860800" cy="1080135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1776" y="4958754"/>
            <a:ext cx="170688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切屏强制交卷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30049" y="5321232"/>
            <a:ext cx="4313570" cy="3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防作弊规则设计，切屏次数过多将被强制交卷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64320" y="5357534"/>
            <a:ext cx="1915904" cy="40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802908" y="2616364"/>
            <a:ext cx="1603759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0" dirty="0">
                <a:solidFill>
                  <a:srgbClr val="425EFD"/>
                </a:solidFill>
                <a:latin typeface="微软雅黑" panose="020B0503020204020204" pitchFamily="34" charset="-122"/>
              </a:rPr>
              <a:t>防远程操控</a:t>
            </a:r>
            <a:endParaRPr lang="zh-CN" altLang="en-US" sz="1330" dirty="0">
              <a:solidFill>
                <a:srgbClr val="425EFD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7152640" y="2541122"/>
            <a:ext cx="436880" cy="190123"/>
          </a:xfrm>
          <a:prstGeom prst="line">
            <a:avLst/>
          </a:prstGeom>
          <a:ln w="9525" cap="flat" cmpd="sng" algn="ctr">
            <a:solidFill>
              <a:srgbClr val="425EF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6930" y="1058193"/>
            <a:ext cx="114581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相对独立、封闭、无干扰的考试空间（严禁在网吧等公共场所）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marL="285750" indent="-285750" algn="just">
              <a:buFont typeface="+mj-lt"/>
              <a:buAutoNum type="arabicPeriod"/>
            </a:pPr>
            <a:endParaRPr lang="zh-CN" altLang="en-US" sz="1200" dirty="0">
              <a:latin typeface="微软雅黑" panose="020B0503020204020204" pitchFamily="34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考试空间要求环境简洁，光线适宜，安静，不逆光，无遮挡，无其他人员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marL="285750" indent="-285750" algn="just">
              <a:buFont typeface="+mj-lt"/>
              <a:buAutoNum type="arabicPeriod"/>
            </a:pPr>
            <a:endParaRPr lang="zh-CN" altLang="en-US" sz="1200" dirty="0">
              <a:latin typeface="微软雅黑" panose="020B0503020204020204" pitchFamily="34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可视范围内无任何与考试相关的参考资料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marL="285750" indent="-285750" algn="just">
              <a:buFont typeface="+mj-lt"/>
              <a:buAutoNum type="arabicPeriod"/>
            </a:pPr>
            <a:endParaRPr lang="zh-CN" altLang="en-US" sz="1200" dirty="0">
              <a:latin typeface="微软雅黑" panose="020B0503020204020204" pitchFamily="34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网络良好能满足复试要求，需保障有线宽带网、</a:t>
            </a:r>
            <a:r>
              <a:rPr lang="en-US" altLang="zh-CN" sz="1600" dirty="0">
                <a:latin typeface="微软雅黑" panose="020B0503020204020204" pitchFamily="34" charset="-122"/>
              </a:rPr>
              <a:t>WIFI</a:t>
            </a:r>
            <a:r>
              <a:rPr lang="zh-CN" altLang="en-US" sz="1600" dirty="0"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</a:rPr>
              <a:t>4/5G</a:t>
            </a:r>
            <a:r>
              <a:rPr lang="zh-CN" altLang="en-US" sz="1600" dirty="0">
                <a:latin typeface="微软雅黑" panose="020B0503020204020204" pitchFamily="34" charset="-122"/>
              </a:rPr>
              <a:t>网络等至少两种网络条件，建议优先使用有线网络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marL="285750" indent="-285750" algn="just">
              <a:buFont typeface="+mj-lt"/>
              <a:buAutoNum type="arabicPeriod"/>
            </a:pPr>
            <a:endParaRPr lang="zh-CN" altLang="en-US" sz="1200" dirty="0">
              <a:latin typeface="微软雅黑" panose="020B0503020204020204" pitchFamily="34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考生采用双机位模式参加考试，即需要考生准备两台带摄像头的设备：</a:t>
            </a:r>
            <a:r>
              <a:rPr lang="en-US" altLang="zh-CN" sz="1600" dirty="0">
                <a:latin typeface="微软雅黑" panose="020B0503020204020204" pitchFamily="34" charset="-122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</a:rPr>
              <a:t>一台设备从正面拍摄作为主机位（建议优先使用有线网络），用于考试，使用笔记本电脑或台式机；</a:t>
            </a:r>
            <a:r>
              <a:rPr lang="en-US" altLang="zh-CN" sz="1600" dirty="0">
                <a:latin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</a:rPr>
              <a:t>另一台设备从考生侧后方</a:t>
            </a:r>
            <a:r>
              <a:rPr lang="en-US" altLang="zh-CN" sz="1600" dirty="0">
                <a:latin typeface="微软雅黑" panose="020B0503020204020204" pitchFamily="34" charset="-122"/>
              </a:rPr>
              <a:t>45°</a:t>
            </a:r>
            <a:r>
              <a:rPr lang="zh-CN" altLang="en-US" sz="1600" dirty="0">
                <a:latin typeface="微软雅黑" panose="020B0503020204020204" pitchFamily="34" charset="-122"/>
              </a:rPr>
              <a:t>角</a:t>
            </a:r>
            <a:r>
              <a:rPr lang="en-US" altLang="zh-CN" sz="1600" dirty="0">
                <a:latin typeface="微软雅黑" panose="020B0503020204020204" pitchFamily="34" charset="-122"/>
              </a:rPr>
              <a:t>1.5</a:t>
            </a:r>
            <a:r>
              <a:rPr lang="zh-CN" altLang="en-US" sz="1600" dirty="0">
                <a:latin typeface="微软雅黑" panose="020B0503020204020204" pitchFamily="34" charset="-122"/>
              </a:rPr>
              <a:t>米处拍摄作为辅机位，用于监控面试环境，用手机、 台式机、笔记本电脑、平板电脑均可。</a:t>
            </a:r>
            <a:endParaRPr lang="zh-CN" altLang="en-US" sz="1600" dirty="0">
              <a:latin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4199" y="4059300"/>
            <a:ext cx="7203601" cy="19549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46586" y="6072940"/>
            <a:ext cx="635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考生端场景设置</a:t>
            </a:r>
            <a:endParaRPr lang="zh-CN" altLang="en-US" dirty="0"/>
          </a:p>
        </p:txBody>
      </p:sp>
      <p:sp>
        <p:nvSpPr>
          <p:cNvPr id="7" name="矩形: 圆角 6"/>
          <p:cNvSpPr/>
          <p:nvPr/>
        </p:nvSpPr>
        <p:spPr>
          <a:xfrm>
            <a:off x="5146886" y="4538940"/>
            <a:ext cx="1554480" cy="4978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双机位监考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一、考前须知：考试环境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1、考试设备要求：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请确认电脑麦克风在正常使用状态下，可进行音视频通话。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电脑内存放一张身份证（护照/居住证等有效证件）照片，以备考试前公安系统识别不通过时监考老师人工核查身份。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一、考前须知：考前准备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17069" y="2452508"/>
            <a:ext cx="62245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二、考试流程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95350"/>
            <a:ext cx="12192000" cy="53965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二、考试平台：总体流程一览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SLIDE_MODEL_TYPE" val="timeline"/>
</p:tagLst>
</file>

<file path=ppt/tags/tag3.xml><?xml version="1.0" encoding="utf-8"?>
<p:tagLst xmlns:p="http://schemas.openxmlformats.org/presentationml/2006/main">
  <p:tag name="KSO_WM_UNIT_PLACING_PICTURE_USER_VIEWPORT" val="{&quot;height&quot;:4433,&quot;width&quot;:16292.83622047244}"/>
</p:tagLst>
</file>

<file path=ppt/tags/tag4.xml><?xml version="1.0" encoding="utf-8"?>
<p:tagLst xmlns:p="http://schemas.openxmlformats.org/presentationml/2006/main">
  <p:tag name="KSO_WM_UNIT_TABLE_BEAUTIFY" val="smartTable{40edb84a-7aec-46f8-b052-ada17c56bc9d}"/>
  <p:tag name="TABLE_ENDDRAG_ORIGIN_RECT" val="793*125"/>
  <p:tag name="TABLE_ENDDRAG_RECT" val="78*345*793*125"/>
</p:tagLst>
</file>

<file path=ppt/tags/tag5.xml><?xml version="1.0" encoding="utf-8"?>
<p:tagLst xmlns:p="http://schemas.openxmlformats.org/presentationml/2006/main">
  <p:tag name="KSO_WM_UNIT_TABLE_BEAUTIFY" val="smartTable{be8c153c-1488-486e-8a42-c39d2198ac1f}"/>
  <p:tag name="TABLE_ENDDRAG_ORIGIN_RECT" val="779*89"/>
  <p:tag name="TABLE_ENDDRAG_RECT" val="85*168*779*89"/>
</p:tagLst>
</file>

<file path=ppt/tags/tag6.xml><?xml version="1.0" encoding="utf-8"?>
<p:tagLst xmlns:p="http://schemas.openxmlformats.org/presentationml/2006/main">
  <p:tag name="COMMONDATA" val="eyJoZGlkIjoiZGU3OWY2ZjRjMzhjZWMyOTA5M2Q0OGZiNjU2MjQ2ZDUifQ==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3219</Words>
  <Application>WPS 演示</Application>
  <PresentationFormat>宽屏</PresentationFormat>
  <Paragraphs>224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等线</vt:lpstr>
      <vt:lpstr>等线 Light</vt:lpstr>
      <vt:lpstr>Calibri</vt:lpstr>
      <vt:lpstr>Times New Roman</vt:lpstr>
      <vt:lpstr>Arial Unicode MS</vt:lpstr>
      <vt:lpstr>仿宋_GB2312</vt:lpstr>
      <vt:lpstr>仿宋</vt:lpstr>
      <vt:lpstr>楷体_GB2312</vt:lpstr>
      <vt:lpstr>新宋体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黄毅</cp:lastModifiedBy>
  <cp:revision>5246</cp:revision>
  <cp:lastPrinted>2024-07-24T07:08:00Z</cp:lastPrinted>
  <dcterms:created xsi:type="dcterms:W3CDTF">2024-07-24T07:08:00Z</dcterms:created>
  <dcterms:modified xsi:type="dcterms:W3CDTF">2025-04-18T09:19:28Z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0BBD1797FDBDF22E07B12A6307870944</vt:lpwstr>
  </property>
</Properties>
</file>